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5620A-9822-4295-91C5-8832D4B1B306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2B529-D030-48FB-94D0-71A38D2FEF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745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AD8B9-D998-4915-A742-A7384CA9B7B0}" type="slidenum">
              <a:rPr lang="nl-NL" altLang="nl-NL"/>
              <a:pPr/>
              <a:t>5</a:t>
            </a:fld>
            <a:endParaRPr lang="nl-NL" altLang="nl-NL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8955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462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60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5751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90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A0DD-B1F9-4409-A5B6-521ECC2926CA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46F3-E154-4D31-8628-EF130C1604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35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A0DD-B1F9-4409-A5B6-521ECC2926CA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46F3-E154-4D31-8628-EF130C1604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799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A0DD-B1F9-4409-A5B6-521ECC2926CA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46F3-E154-4D31-8628-EF130C1604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0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A0DD-B1F9-4409-A5B6-521ECC2926CA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46F3-E154-4D31-8628-EF130C1604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37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A0DD-B1F9-4409-A5B6-521ECC2926CA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46F3-E154-4D31-8628-EF130C1604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25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A0DD-B1F9-4409-A5B6-521ECC2926CA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46F3-E154-4D31-8628-EF130C1604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65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A0DD-B1F9-4409-A5B6-521ECC2926CA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46F3-E154-4D31-8628-EF130C1604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47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A0DD-B1F9-4409-A5B6-521ECC2926CA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46F3-E154-4D31-8628-EF130C1604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922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A0DD-B1F9-4409-A5B6-521ECC2926CA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46F3-E154-4D31-8628-EF130C1604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023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A0DD-B1F9-4409-A5B6-521ECC2926CA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46F3-E154-4D31-8628-EF130C1604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85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A0DD-B1F9-4409-A5B6-521ECC2926CA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46F3-E154-4D31-8628-EF130C1604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41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EA0DD-B1F9-4409-A5B6-521ECC2926CA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446F3-E154-4D31-8628-EF130C1604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9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O7muukcD9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ImB27Knk5c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3BksM3Q9-E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tflix.com/watch/70207879?trackId=14170286&amp;tctx=0,0,dfd85975-d7fe-4272-b6b9-89d8d0ac8338-20459341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ysa5OBhXz-Q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813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753600" cy="723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ng 1"/>
          <p:cNvSpPr/>
          <p:nvPr/>
        </p:nvSpPr>
        <p:spPr>
          <a:xfrm>
            <a:off x="2037805" y="4493622"/>
            <a:ext cx="2899955" cy="2740615"/>
          </a:xfrm>
          <a:prstGeom prst="donut">
            <a:avLst>
              <a:gd name="adj" fmla="val 6466"/>
            </a:avLst>
          </a:prstGeom>
          <a:solidFill>
            <a:srgbClr val="70AD47">
              <a:alpha val="25098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Ring 4"/>
          <p:cNvSpPr/>
          <p:nvPr/>
        </p:nvSpPr>
        <p:spPr>
          <a:xfrm>
            <a:off x="5451565" y="4545873"/>
            <a:ext cx="3169921" cy="2871242"/>
          </a:xfrm>
          <a:prstGeom prst="donut">
            <a:avLst>
              <a:gd name="adj" fmla="val 6466"/>
            </a:avLst>
          </a:prstGeom>
          <a:solidFill>
            <a:srgbClr val="70AD47">
              <a:alpha val="36078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2495006" y="3226526"/>
            <a:ext cx="1854925" cy="17504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4863736" y="3770811"/>
            <a:ext cx="1854925" cy="17504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8207828" y="3426823"/>
            <a:ext cx="1854925" cy="17504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5412378" y="2235925"/>
            <a:ext cx="1854925" cy="17504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7689667" y="2235924"/>
            <a:ext cx="1854925" cy="17504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4397826" y="-338753"/>
            <a:ext cx="1854925" cy="17504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7689666" y="0"/>
            <a:ext cx="1854925" cy="17504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7511142" y="1153887"/>
            <a:ext cx="1854925" cy="17504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4479466" y="-223399"/>
            <a:ext cx="1691644" cy="149264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7608025" y="1242733"/>
            <a:ext cx="1691644" cy="149264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/>
          <p:nvPr/>
        </p:nvSpPr>
        <p:spPr>
          <a:xfrm>
            <a:off x="5479862" y="2306913"/>
            <a:ext cx="1691644" cy="149264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613955" y="10362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dirty="0" smtClean="0"/>
              <a:t>Consumenten: </a:t>
            </a:r>
            <a:r>
              <a:rPr lang="nl-NL" altLang="nl-NL" dirty="0" smtClean="0">
                <a:solidFill>
                  <a:schemeClr val="accent1"/>
                </a:solidFill>
              </a:rPr>
              <a:t>eerste orde….</a:t>
            </a:r>
            <a:r>
              <a:rPr lang="nl-NL" altLang="nl-NL" dirty="0" smtClean="0"/>
              <a:t/>
            </a:r>
            <a:br>
              <a:rPr lang="nl-NL" altLang="nl-NL" dirty="0" smtClean="0"/>
            </a:br>
            <a:r>
              <a:rPr lang="nl-NL" altLang="nl-NL" dirty="0" smtClean="0"/>
              <a:t>Consumenten: </a:t>
            </a:r>
            <a:r>
              <a:rPr lang="nl-NL" altLang="nl-NL" dirty="0" smtClean="0">
                <a:solidFill>
                  <a:srgbClr val="FF0000"/>
                </a:solidFill>
              </a:rPr>
              <a:t>tweede orde </a:t>
            </a:r>
            <a:r>
              <a:rPr lang="nl-NL" altLang="nl-NL" dirty="0" smtClean="0"/>
              <a:t>….</a:t>
            </a:r>
            <a:br>
              <a:rPr lang="nl-NL" altLang="nl-NL" dirty="0" smtClean="0"/>
            </a:br>
            <a:r>
              <a:rPr lang="nl-NL" altLang="nl-NL" dirty="0" smtClean="0"/>
              <a:t>Consumenten: </a:t>
            </a:r>
            <a:r>
              <a:rPr lang="nl-NL" altLang="nl-NL" dirty="0" smtClean="0">
                <a:solidFill>
                  <a:srgbClr val="7030A0"/>
                </a:solidFill>
              </a:rPr>
              <a:t>derde orde</a:t>
            </a:r>
            <a:r>
              <a:rPr lang="nl-NL" altLang="nl-NL" dirty="0" smtClean="0"/>
              <a:t>……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13955" y="332559"/>
            <a:ext cx="293914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4400" dirty="0" err="1">
                <a:solidFill>
                  <a:srgbClr val="0070C0"/>
                </a:solidFill>
                <a:latin typeface="+mj-lt"/>
              </a:rPr>
              <a:t>Voedselweb</a:t>
            </a:r>
            <a:endParaRPr lang="nl-NL" altLang="nl-NL" sz="40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056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651761" y="1503381"/>
            <a:ext cx="9183188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nl-NL" altLang="nl-NL" sz="2800" dirty="0"/>
          </a:p>
          <a:p>
            <a:pPr>
              <a:spcBef>
                <a:spcPct val="50000"/>
              </a:spcBef>
            </a:pPr>
            <a:r>
              <a:rPr lang="nl-NL" altLang="nl-NL" sz="2000" dirty="0"/>
              <a:t>Alléén de planten zijn in staat om via de fotosynthese hun eigen voedsel te </a:t>
            </a:r>
            <a:r>
              <a:rPr lang="nl-NL" altLang="nl-NL" sz="2000" dirty="0" smtClean="0"/>
              <a:t>maken.</a:t>
            </a:r>
            <a:endParaRPr lang="nl-NL" altLang="nl-NL" sz="2000" dirty="0"/>
          </a:p>
          <a:p>
            <a:pPr>
              <a:spcBef>
                <a:spcPct val="50000"/>
              </a:spcBef>
            </a:pPr>
            <a:r>
              <a:rPr lang="nl-NL" altLang="nl-NL" sz="2000" dirty="0"/>
              <a:t>Planten kunnen uit anorganische </a:t>
            </a:r>
            <a:r>
              <a:rPr lang="nl-NL" altLang="nl-NL" sz="2000" dirty="0" smtClean="0"/>
              <a:t>stoffen </a:t>
            </a:r>
            <a:r>
              <a:rPr lang="nl-NL" altLang="nl-NL" sz="2000" dirty="0"/>
              <a:t>zoals water en koolstofdioxide  hun eigen </a:t>
            </a:r>
            <a:r>
              <a:rPr lang="nl-NL" altLang="nl-NL" sz="2000" dirty="0" smtClean="0"/>
              <a:t>organische </a:t>
            </a:r>
            <a:r>
              <a:rPr lang="nl-NL" altLang="nl-NL" sz="2000" dirty="0"/>
              <a:t>stoffen (glucose</a:t>
            </a:r>
            <a:r>
              <a:rPr lang="nl-NL" altLang="nl-NL" sz="2000" dirty="0" smtClean="0"/>
              <a:t>) maken</a:t>
            </a:r>
            <a:r>
              <a:rPr lang="nl-NL" altLang="nl-NL" sz="2000" dirty="0"/>
              <a:t>.</a:t>
            </a:r>
          </a:p>
          <a:p>
            <a:pPr>
              <a:spcBef>
                <a:spcPct val="50000"/>
              </a:spcBef>
            </a:pPr>
            <a:endParaRPr lang="nl-NL" altLang="nl-NL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136468" y="4463189"/>
            <a:ext cx="1091184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 dirty="0" smtClean="0"/>
              <a:t>Alle andere organismen (dieren, schimmels en bacteriën) zijn </a:t>
            </a:r>
            <a:r>
              <a:rPr lang="nl-NL" altLang="nl-NL" sz="2800" dirty="0" err="1" smtClean="0">
                <a:solidFill>
                  <a:srgbClr val="FF0000"/>
                </a:solidFill>
              </a:rPr>
              <a:t>hetero</a:t>
            </a:r>
            <a:r>
              <a:rPr lang="nl-NL" altLang="nl-NL" sz="2800" dirty="0" err="1" smtClean="0">
                <a:solidFill>
                  <a:schemeClr val="accent6"/>
                </a:solidFill>
              </a:rPr>
              <a:t>troof</a:t>
            </a:r>
            <a:r>
              <a:rPr lang="nl-NL" altLang="nl-NL" sz="2800" dirty="0" smtClean="0"/>
              <a:t>.</a:t>
            </a:r>
            <a:endParaRPr lang="nl-NL" altLang="nl-NL" sz="2800" dirty="0"/>
          </a:p>
          <a:p>
            <a:pPr>
              <a:spcBef>
                <a:spcPct val="50000"/>
              </a:spcBef>
            </a:pPr>
            <a:r>
              <a:rPr lang="nl-NL" altLang="nl-NL" sz="2000" dirty="0" smtClean="0"/>
              <a:t>	           Deze </a:t>
            </a:r>
            <a:r>
              <a:rPr lang="nl-NL" altLang="nl-NL" sz="2000" dirty="0"/>
              <a:t>organismen </a:t>
            </a:r>
            <a:r>
              <a:rPr lang="nl-NL" altLang="nl-NL" sz="2000" u="sng" dirty="0"/>
              <a:t>moeten</a:t>
            </a:r>
            <a:r>
              <a:rPr lang="nl-NL" altLang="nl-NL" sz="2000" dirty="0"/>
              <a:t> organische </a:t>
            </a:r>
            <a:r>
              <a:rPr lang="nl-NL" altLang="nl-NL" sz="2000" dirty="0" smtClean="0"/>
              <a:t>stoffen </a:t>
            </a:r>
            <a:r>
              <a:rPr lang="nl-NL" altLang="nl-NL" sz="2000" dirty="0"/>
              <a:t>bijv. glucose </a:t>
            </a:r>
            <a:r>
              <a:rPr lang="nl-NL" altLang="nl-NL" sz="2000" dirty="0" smtClean="0"/>
              <a:t>opnemen.</a:t>
            </a:r>
            <a:endParaRPr lang="nl-NL" altLang="nl-NL" sz="2000" dirty="0"/>
          </a:p>
        </p:txBody>
      </p:sp>
      <p:sp>
        <p:nvSpPr>
          <p:cNvPr id="2" name="Stroomdiagram: Beslissing 1"/>
          <p:cNvSpPr/>
          <p:nvPr/>
        </p:nvSpPr>
        <p:spPr>
          <a:xfrm>
            <a:off x="2651761" y="1061490"/>
            <a:ext cx="1332411" cy="561703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zelf</a:t>
            </a:r>
            <a:endParaRPr lang="nl-NL" dirty="0"/>
          </a:p>
        </p:txBody>
      </p:sp>
      <p:sp>
        <p:nvSpPr>
          <p:cNvPr id="5" name="Stroomdiagram: Beslissing 4"/>
          <p:cNvSpPr/>
          <p:nvPr/>
        </p:nvSpPr>
        <p:spPr>
          <a:xfrm>
            <a:off x="4478021" y="158347"/>
            <a:ext cx="1820091" cy="690251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voedsel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136468" y="556211"/>
            <a:ext cx="543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nl-NL" sz="3200" dirty="0" smtClean="0"/>
              <a:t>Planten zijn </a:t>
            </a:r>
            <a:r>
              <a:rPr lang="nl-NL" altLang="nl-NL" sz="3200" dirty="0" smtClean="0">
                <a:solidFill>
                  <a:schemeClr val="accent5"/>
                </a:solidFill>
              </a:rPr>
              <a:t>auto</a:t>
            </a:r>
            <a:r>
              <a:rPr lang="nl-NL" altLang="nl-NL" sz="3200" dirty="0" smtClean="0">
                <a:solidFill>
                  <a:schemeClr val="accent6"/>
                </a:solidFill>
              </a:rPr>
              <a:t>troof</a:t>
            </a:r>
            <a:r>
              <a:rPr lang="nl-NL" altLang="nl-NL" sz="3200" dirty="0" smtClean="0"/>
              <a:t>.</a:t>
            </a:r>
          </a:p>
        </p:txBody>
      </p:sp>
      <p:sp>
        <p:nvSpPr>
          <p:cNvPr id="7" name="Stroomdiagram: Beslissing 6"/>
          <p:cNvSpPr/>
          <p:nvPr/>
        </p:nvSpPr>
        <p:spPr>
          <a:xfrm>
            <a:off x="10371909" y="4955631"/>
            <a:ext cx="1820091" cy="690251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voedsel</a:t>
            </a:r>
            <a:endParaRPr lang="nl-NL" dirty="0"/>
          </a:p>
        </p:txBody>
      </p:sp>
      <p:sp>
        <p:nvSpPr>
          <p:cNvPr id="8" name="Stroomdiagram: Beslissing 7"/>
          <p:cNvSpPr/>
          <p:nvPr/>
        </p:nvSpPr>
        <p:spPr>
          <a:xfrm>
            <a:off x="9492343" y="3967364"/>
            <a:ext cx="1471749" cy="593275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ander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5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Kringlopen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Wat betekenen de pijlen nou eigenlijk?</a:t>
            </a:r>
            <a:endParaRPr lang="nl-NL" dirty="0"/>
          </a:p>
        </p:txBody>
      </p:sp>
      <p:pic>
        <p:nvPicPr>
          <p:cNvPr id="4" name="Picture 2" descr="http://www.zootrack.nl/01voedselweb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0" y="2529471"/>
            <a:ext cx="6604000" cy="364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645400" y="1917480"/>
            <a:ext cx="430530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800" dirty="0" smtClean="0"/>
              <a:t>De stroom van organische stoffen….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00203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De koolstofkringloop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676400" y="1825625"/>
            <a:ext cx="79629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800" dirty="0" smtClean="0"/>
              <a:t>De stroom van organische stoffen….</a:t>
            </a:r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4572000" y="2552700"/>
            <a:ext cx="608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Organische stoffen zijn energierijke stoffen.</a:t>
            </a:r>
            <a:endParaRPr lang="nl-NL" sz="2400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572000" y="3279775"/>
            <a:ext cx="608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Organische stoffen zijn stoffen met koolstof. BEHALVE KOOLSTOFDIOXIDE.</a:t>
            </a:r>
            <a:endParaRPr lang="nl-NL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000">
            <a:off x="2594051" y="629078"/>
            <a:ext cx="8398852" cy="632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De koolstofkringloop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6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2806" y="27780"/>
            <a:ext cx="10515600" cy="1325563"/>
          </a:xfrm>
        </p:spPr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De stikstofkringloop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nl-NL" altLang="nl-NL" dirty="0" smtClean="0"/>
              <a:t>Een plant maakt via de fotosynthese glucose (een organische stof).</a:t>
            </a:r>
          </a:p>
          <a:p>
            <a:pPr>
              <a:spcBef>
                <a:spcPct val="50000"/>
              </a:spcBef>
            </a:pPr>
            <a:endParaRPr lang="nl-NL" altLang="nl-NL" dirty="0" smtClean="0"/>
          </a:p>
          <a:p>
            <a:pPr marL="0" indent="0">
              <a:spcBef>
                <a:spcPct val="50000"/>
              </a:spcBef>
              <a:buNone/>
            </a:pPr>
            <a:r>
              <a:rPr lang="nl-NL" altLang="nl-NL" dirty="0" smtClean="0"/>
              <a:t>Om eiwitten te maken koppelt hij </a:t>
            </a:r>
            <a:r>
              <a:rPr lang="nl-NL" altLang="nl-NL" dirty="0" smtClean="0">
                <a:solidFill>
                  <a:srgbClr val="FF3300"/>
                </a:solidFill>
              </a:rPr>
              <a:t>stikstof </a:t>
            </a:r>
            <a:r>
              <a:rPr lang="nl-NL" altLang="nl-NL" dirty="0" smtClean="0"/>
              <a:t>(n) aan glucose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294606" y="4502149"/>
            <a:ext cx="1081088" cy="1081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5388371" y="4502149"/>
            <a:ext cx="1081088" cy="1081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6467871" y="4789487"/>
            <a:ext cx="28733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756796" y="4502149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N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403350" y="5805488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dirty="0"/>
              <a:t>glucose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508625" y="5805488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dirty="0"/>
              <a:t>eiwit</a:t>
            </a:r>
          </a:p>
        </p:txBody>
      </p:sp>
    </p:spTree>
    <p:extLst>
      <p:ext uri="{BB962C8B-B14F-4D97-AF65-F5344CB8AC3E}">
        <p14:creationId xmlns:p14="http://schemas.microsoft.com/office/powerpoint/2010/main" val="7812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071">
            <a:off x="1550961" y="255596"/>
            <a:ext cx="10210800" cy="661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325563"/>
          </a:xfrm>
        </p:spPr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De stikstofkringloop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8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825" y="-338797"/>
            <a:ext cx="7620000" cy="75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25313" y="375578"/>
            <a:ext cx="2089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400" dirty="0">
                <a:solidFill>
                  <a:srgbClr val="0070C0"/>
                </a:solidFill>
              </a:rPr>
              <a:t>Piramide van biomassa</a:t>
            </a:r>
          </a:p>
        </p:txBody>
      </p:sp>
    </p:spTree>
    <p:extLst>
      <p:ext uri="{BB962C8B-B14F-4D97-AF65-F5344CB8AC3E}">
        <p14:creationId xmlns:p14="http://schemas.microsoft.com/office/powerpoint/2010/main" val="6289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nl-NL" dirty="0">
                <a:solidFill>
                  <a:srgbClr val="0070C0"/>
                </a:solidFill>
              </a:rPr>
              <a:t>Mens en milieu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70000" lnSpcReduction="2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l-N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l-N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nl-N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nl-N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nl-N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nl-NL" dirty="0" err="1"/>
              <a:t>Accummulatie</a:t>
            </a:r>
            <a:r>
              <a:rPr lang="nl-NL" dirty="0"/>
              <a:t>:</a:t>
            </a:r>
          </a:p>
          <a:p>
            <a:pPr lvl="0">
              <a:buNone/>
            </a:pPr>
            <a:endParaRPr lang="nl-NL" dirty="0"/>
          </a:p>
          <a:p>
            <a:pPr lvl="0">
              <a:buNone/>
            </a:pPr>
            <a:endParaRPr lang="nl-NL" dirty="0"/>
          </a:p>
          <a:p>
            <a:pPr lvl="0">
              <a:buNone/>
            </a:pPr>
            <a:endParaRPr lang="nl-NL" dirty="0"/>
          </a:p>
          <a:p>
            <a:pPr lvl="0">
              <a:buNone/>
            </a:pPr>
            <a:endParaRPr lang="nl-NL" dirty="0"/>
          </a:p>
          <a:p>
            <a:pPr lvl="0">
              <a:buNone/>
            </a:pPr>
            <a:endParaRPr lang="nl-NL" dirty="0"/>
          </a:p>
          <a:p>
            <a:pPr lvl="0">
              <a:buNone/>
            </a:pPr>
            <a:endParaRPr lang="nl-NL" dirty="0"/>
          </a:p>
          <a:p>
            <a:pPr lvl="0">
              <a:buNone/>
            </a:pPr>
            <a:r>
              <a:rPr lang="nl-NL" dirty="0"/>
              <a:t>Het gif hoopt zich op in</a:t>
            </a:r>
          </a:p>
          <a:p>
            <a:pPr lvl="0">
              <a:buNone/>
            </a:pPr>
            <a:r>
              <a:rPr lang="nl-NL" dirty="0"/>
              <a:t>de voedselketen en doodt</a:t>
            </a:r>
          </a:p>
          <a:p>
            <a:pPr lvl="0">
              <a:buNone/>
            </a:pPr>
            <a:r>
              <a:rPr lang="nl-NL" dirty="0"/>
              <a:t>het die dat bovenaan staat.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34449" y="1418361"/>
            <a:ext cx="3180288" cy="4525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94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nl-NL" dirty="0">
                <a:solidFill>
                  <a:srgbClr val="0070C0"/>
                </a:solidFill>
              </a:rPr>
              <a:t>Mens en milieu.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body" idx="4294967295"/>
          </p:nvPr>
        </p:nvSpPr>
        <p:spPr>
          <a:xfrm>
            <a:off x="1850432" y="1604841"/>
            <a:ext cx="8229627" cy="3977811"/>
          </a:xfrm>
        </p:spPr>
        <p:txBody>
          <a:bodyPr>
            <a:normAutofit fontScale="92500"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l-N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l-N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nl-N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nl-N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nl-N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nl-NL" sz="1500" dirty="0"/>
              <a:t>Biologische bestrijding:</a:t>
            </a:r>
          </a:p>
          <a:p>
            <a:pPr lvl="1" rtl="0" hangingPunct="0"/>
            <a:r>
              <a:rPr lang="nl-NL" sz="1500" dirty="0"/>
              <a:t>Gebruik van natuurlijke vijanden</a:t>
            </a:r>
          </a:p>
          <a:p>
            <a:pPr lvl="1" rtl="0" hangingPunct="0"/>
            <a:r>
              <a:rPr lang="nl-NL" sz="1500" dirty="0"/>
              <a:t>Lokstoffen om ze vervolgens te doden of onvruchtbaar te maken</a:t>
            </a:r>
          </a:p>
          <a:p>
            <a:pPr lvl="0"/>
            <a:r>
              <a:rPr lang="nl-NL" sz="1500" dirty="0"/>
              <a:t>Chemische bestrijding</a:t>
            </a:r>
          </a:p>
          <a:p>
            <a:pPr lvl="1" rtl="0" hangingPunct="0"/>
            <a:r>
              <a:rPr lang="nl-NL" sz="1500" dirty="0"/>
              <a:t>Door biociden (=pesticiden)</a:t>
            </a:r>
          </a:p>
          <a:p>
            <a:pPr lvl="1" rtl="0" hangingPunct="0"/>
            <a:r>
              <a:rPr lang="nl-NL" sz="1500" dirty="0"/>
              <a:t>Voordeel: goedkoop en werkt snel</a:t>
            </a:r>
          </a:p>
          <a:p>
            <a:pPr lvl="1" rtl="0" hangingPunct="0"/>
            <a:r>
              <a:rPr lang="nl-NL" dirty="0">
                <a:solidFill>
                  <a:srgbClr val="70AD47"/>
                </a:solidFill>
              </a:rPr>
              <a:t>Nadeel:</a:t>
            </a:r>
          </a:p>
          <a:p>
            <a:pPr lvl="2" rtl="0" hangingPunct="0"/>
            <a:r>
              <a:rPr lang="nl-NL" dirty="0">
                <a:solidFill>
                  <a:srgbClr val="70AD47"/>
                </a:solidFill>
              </a:rPr>
              <a:t>Biociden vervuilen grond- en oppervlaktewater.</a:t>
            </a:r>
          </a:p>
          <a:p>
            <a:pPr lvl="2" rtl="0" hangingPunct="0"/>
            <a:r>
              <a:rPr lang="nl-NL" dirty="0">
                <a:solidFill>
                  <a:srgbClr val="70AD47"/>
                </a:solidFill>
              </a:rPr>
              <a:t>Ze zijn vaak niet-selectief.</a:t>
            </a:r>
          </a:p>
          <a:p>
            <a:pPr lvl="2" rtl="0" hangingPunct="0"/>
            <a:r>
              <a:rPr lang="nl-NL" dirty="0">
                <a:solidFill>
                  <a:srgbClr val="70AD47"/>
                </a:solidFill>
              </a:rPr>
              <a:t>Er treedt resistentie op.</a:t>
            </a:r>
          </a:p>
          <a:p>
            <a:pPr lvl="2" rtl="0" hangingPunct="0"/>
            <a:r>
              <a:rPr lang="nl-NL" dirty="0">
                <a:solidFill>
                  <a:srgbClr val="70AD47"/>
                </a:solidFill>
              </a:rPr>
              <a:t>Er treedt accumulatie op.</a:t>
            </a:r>
          </a:p>
        </p:txBody>
      </p:sp>
    </p:spTree>
    <p:extLst>
      <p:ext uri="{BB962C8B-B14F-4D97-AF65-F5344CB8AC3E}">
        <p14:creationId xmlns:p14="http://schemas.microsoft.com/office/powerpoint/2010/main" val="139032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045030" y="333375"/>
            <a:ext cx="102674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altLang="nl-NL" sz="3600" dirty="0">
                <a:solidFill>
                  <a:schemeClr val="accent1"/>
                </a:solidFill>
                <a:latin typeface="+mj-lt"/>
              </a:rPr>
              <a:t>Ecologie bestudeert de relaties tussen organismen onderling en hun abiotische milieufactoren</a:t>
            </a:r>
          </a:p>
        </p:txBody>
      </p:sp>
      <p:graphicFrame>
        <p:nvGraphicFramePr>
          <p:cNvPr id="16407" name="Group 23"/>
          <p:cNvGraphicFramePr>
            <a:graphicFrameLocks noGrp="1"/>
          </p:cNvGraphicFramePr>
          <p:nvPr>
            <p:extLst/>
          </p:nvPr>
        </p:nvGraphicFramePr>
        <p:xfrm>
          <a:off x="1992314" y="2133601"/>
          <a:ext cx="8351837" cy="4048125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4176712"/>
                <a:gridCol w="4175125"/>
              </a:tblGrid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Biotische factoren</a:t>
                      </a:r>
                      <a:endParaRPr kumimoji="0" lang="nl-NL" altLang="nl-NL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Abiotische factoren</a:t>
                      </a:r>
                      <a:endParaRPr kumimoji="0" lang="nl-NL" altLang="nl-NL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Soortgenoten</a:t>
                      </a:r>
                      <a:endParaRPr kumimoji="0" lang="nl-NL" alt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Temperatuur</a:t>
                      </a:r>
                      <a:endParaRPr kumimoji="0" lang="nl-NL" alt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Vijanden</a:t>
                      </a: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Lichthoeveelheid</a:t>
                      </a:r>
                      <a:endParaRPr kumimoji="0" lang="nl-NL" alt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1000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ziekteverwekkers</a:t>
                      </a:r>
                      <a:endParaRPr kumimoji="0" lang="nl-NL" alt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bodemgesteldheid</a:t>
                      </a:r>
                      <a:endParaRPr kumimoji="0" lang="nl-NL" alt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4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nl-NL" dirty="0">
                <a:solidFill>
                  <a:srgbClr val="0070C0"/>
                </a:solidFill>
              </a:rPr>
              <a:t>Mens en milieu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l-N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l-N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nl-N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nl-N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nl-N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nl-NL" dirty="0"/>
              <a:t>Niet-selectief:</a:t>
            </a:r>
          </a:p>
          <a:p>
            <a:pPr lvl="0">
              <a:buNone/>
            </a:pPr>
            <a:endParaRPr lang="nl-NL" dirty="0"/>
          </a:p>
          <a:p>
            <a:pPr lvl="0">
              <a:buNone/>
            </a:pPr>
            <a:endParaRPr lang="nl-NL" dirty="0"/>
          </a:p>
          <a:p>
            <a:pPr lvl="0">
              <a:buNone/>
            </a:pPr>
            <a:endParaRPr lang="nl-NL" dirty="0"/>
          </a:p>
          <a:p>
            <a:pPr lvl="0">
              <a:buNone/>
            </a:pPr>
            <a:endParaRPr lang="nl-NL" dirty="0"/>
          </a:p>
          <a:p>
            <a:pPr lvl="0">
              <a:buNone/>
            </a:pPr>
            <a:r>
              <a:rPr lang="nl-NL" dirty="0"/>
              <a:t>Ze doden ook niet schadelijke of zelfs nuttige dieren.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0009" y="1795894"/>
            <a:ext cx="3220459" cy="2188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96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nl-NL" dirty="0">
                <a:solidFill>
                  <a:srgbClr val="0070C0"/>
                </a:solidFill>
              </a:rPr>
              <a:t>Mens en milieu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l-N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l-N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nl-N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nl-N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nl-N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l-N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nl-NL" dirty="0"/>
              <a:t>Resistentie:</a:t>
            </a:r>
          </a:p>
          <a:p>
            <a:pPr lvl="0">
              <a:buNone/>
            </a:pPr>
            <a:endParaRPr lang="nl-NL" dirty="0"/>
          </a:p>
          <a:p>
            <a:pPr lvl="0">
              <a:buNone/>
            </a:pPr>
            <a:endParaRPr lang="nl-NL" dirty="0"/>
          </a:p>
          <a:p>
            <a:pPr lvl="0">
              <a:buNone/>
            </a:pPr>
            <a:endParaRPr lang="nl-NL" dirty="0"/>
          </a:p>
          <a:p>
            <a:pPr lvl="0">
              <a:buNone/>
            </a:pPr>
            <a:endParaRPr lang="nl-NL" dirty="0"/>
          </a:p>
          <a:p>
            <a:pPr lvl="0">
              <a:buNone/>
            </a:pPr>
            <a:r>
              <a:rPr lang="nl-NL" dirty="0"/>
              <a:t>Je doodt niet altijd alle schadelijke organismen. Er  ontstaat ongevoeligheid voor het bestrijdingsmiddel  of voor de hoeveelheid.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9375" y="1710003"/>
            <a:ext cx="4043455" cy="2404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35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2656" y="36512"/>
            <a:ext cx="5889625" cy="6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Herhaling basisstof 1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856220" y="5742728"/>
            <a:ext cx="215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hlinkClick r:id="rId3"/>
              </a:rPr>
              <a:t>Ecosysteem</a:t>
            </a:r>
            <a:endParaRPr lang="nl-NL" sz="3200" dirty="0">
              <a:solidFill>
                <a:srgbClr val="0070C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8297386" y="365125"/>
            <a:ext cx="267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7030A0"/>
                </a:solidFill>
              </a:rPr>
              <a:t>?</a:t>
            </a:r>
            <a:endParaRPr lang="nl-NL" sz="3200" dirty="0">
              <a:solidFill>
                <a:srgbClr val="7030A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8697980" y="2019301"/>
            <a:ext cx="240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accent2"/>
                </a:solidFill>
              </a:rPr>
              <a:t>Populaties</a:t>
            </a:r>
            <a:endParaRPr lang="nl-NL" sz="3200" dirty="0">
              <a:solidFill>
                <a:schemeClr val="accent2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9283347" y="3708906"/>
            <a:ext cx="267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accent6"/>
                </a:solidFill>
              </a:rPr>
              <a:t>?</a:t>
            </a:r>
            <a:endParaRPr lang="nl-NL" sz="3200" dirty="0">
              <a:solidFill>
                <a:schemeClr val="accent6"/>
              </a:solidFill>
            </a:endParaRPr>
          </a:p>
        </p:txBody>
      </p:sp>
      <p:pic>
        <p:nvPicPr>
          <p:cNvPr id="2050" name="DefaultOcx"/>
          <p:cNvPicPr preferRelativeResize="0">
            <a:picLocks noChangeArrowheads="1" noChangeShapeType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HTMLText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413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HTMLSelect1"/>
          <p:cNvPicPr preferRelativeResize="0">
            <a:picLocks noChangeArrowheads="1" noChangeShapeType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HTMLText2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413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HTMLSelect2"/>
          <p:cNvPicPr preferRelativeResize="0">
            <a:picLocks noChangeArrowheads="1" noChangeShapeType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HTMLText3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413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HTMLSelect3"/>
          <p:cNvPicPr preferRelativeResize="0">
            <a:picLocks noChangeArrowheads="1" noChangeShapeType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HTMLText4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413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HTMLSelect4"/>
          <p:cNvPicPr preferRelativeResize="0">
            <a:picLocks noChangeArrowheads="1" noChangeShapeType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HTMLText5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413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HTMLSelect5"/>
          <p:cNvPicPr preferRelativeResize="0">
            <a:picLocks noChangeArrowheads="1" noChangeShapeType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HTMLText6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413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HTMLSelect6"/>
          <p:cNvPicPr preferRelativeResize="0">
            <a:picLocks noChangeArrowheads="1" noChangeShapeType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HTMLText7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413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HTMLSelect7"/>
          <p:cNvPicPr preferRelativeResize="0">
            <a:picLocks noChangeArrowheads="1" noChangeShapeType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HTMLText8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413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HTMLSelect8"/>
          <p:cNvPicPr preferRelativeResize="0">
            <a:picLocks noChangeArrowheads="1" noChangeShapeType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HTMLText9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413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2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 descr="http://www.denieuwewildernis.nl/indeklas/wp-content/uploads/voedselweb-groo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6226" y="-16207"/>
            <a:ext cx="7646504" cy="687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ng 4"/>
          <p:cNvSpPr/>
          <p:nvPr/>
        </p:nvSpPr>
        <p:spPr>
          <a:xfrm>
            <a:off x="4108174" y="2835965"/>
            <a:ext cx="2358887" cy="1868557"/>
          </a:xfrm>
          <a:prstGeom prst="donut">
            <a:avLst>
              <a:gd name="adj" fmla="val 64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Tekstvak 5">
            <a:hlinkClick r:id="rId3"/>
          </p:cNvPr>
          <p:cNvSpPr txBox="1"/>
          <p:nvPr/>
        </p:nvSpPr>
        <p:spPr>
          <a:xfrm>
            <a:off x="1868556" y="2939246"/>
            <a:ext cx="3419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accent1">
                    <a:lumMod val="50000"/>
                  </a:schemeClr>
                </a:solidFill>
              </a:rPr>
              <a:t>Populatie van de </a:t>
            </a:r>
            <a:r>
              <a:rPr lang="nl-NL" sz="2400" dirty="0" err="1" smtClean="0">
                <a:solidFill>
                  <a:schemeClr val="accent1">
                    <a:lumMod val="50000"/>
                  </a:schemeClr>
                </a:solidFill>
              </a:rPr>
              <a:t>Konikspaarde</a:t>
            </a:r>
            <a:r>
              <a:rPr lang="nl-NL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9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 descr="http://www.denieuwewildernis.nl/indeklas/wp-content/uploads/voedselweb-groo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3063"/>
            <a:ext cx="7646504" cy="687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ng 4"/>
          <p:cNvSpPr/>
          <p:nvPr/>
        </p:nvSpPr>
        <p:spPr>
          <a:xfrm>
            <a:off x="4383157" y="2206957"/>
            <a:ext cx="3077817" cy="2367458"/>
          </a:xfrm>
          <a:prstGeom prst="donut">
            <a:avLst>
              <a:gd name="adj" fmla="val 64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Tekstvak 5">
            <a:hlinkClick r:id="rId3"/>
          </p:cNvPr>
          <p:cNvSpPr txBox="1"/>
          <p:nvPr/>
        </p:nvSpPr>
        <p:spPr>
          <a:xfrm>
            <a:off x="7646504" y="3124667"/>
            <a:ext cx="3419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accent1">
                    <a:lumMod val="50000"/>
                  </a:schemeClr>
                </a:solidFill>
              </a:rPr>
              <a:t>Evenwicht grauwe gans –vos</a:t>
            </a: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Image result for biologisch evenwi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779" y="-141482"/>
            <a:ext cx="9008165" cy="366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ep 3"/>
          <p:cNvGrpSpPr/>
          <p:nvPr/>
        </p:nvGrpSpPr>
        <p:grpSpPr>
          <a:xfrm>
            <a:off x="3204749" y="3522858"/>
            <a:ext cx="6827147" cy="2894978"/>
            <a:chOff x="395288" y="404813"/>
            <a:chExt cx="8353425" cy="5838825"/>
          </a:xfrm>
        </p:grpSpPr>
        <p:pic>
          <p:nvPicPr>
            <p:cNvPr id="7" name="Picture 4" descr="capacityEstimatesiji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404813"/>
              <a:ext cx="8353425" cy="51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572000" y="5661025"/>
              <a:ext cx="649288" cy="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572000" y="6092825"/>
              <a:ext cx="649288" cy="0"/>
            </a:xfrm>
            <a:prstGeom prst="line">
              <a:avLst/>
            </a:prstGeom>
            <a:noFill/>
            <a:ln w="38100">
              <a:solidFill>
                <a:srgbClr val="33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219700" y="5445125"/>
              <a:ext cx="1822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1800" dirty="0"/>
                <a:t>populatiegrootte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5219700" y="5876925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1800" dirty="0"/>
                <a:t>evenwichtswaarde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427538" y="4724400"/>
              <a:ext cx="476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1800"/>
                <a:t>tijd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 rot="-5400000">
              <a:off x="61119" y="2539207"/>
              <a:ext cx="18986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nl-NL" sz="1800"/>
                <a:t>aantal individuen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05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 descr="01optimum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050" y="1268413"/>
            <a:ext cx="4679950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De optimumkromme verklaard</a:t>
            </a:r>
          </a:p>
        </p:txBody>
      </p:sp>
      <p:sp>
        <p:nvSpPr>
          <p:cNvPr id="134172" name="AutoShape 28"/>
          <p:cNvSpPr>
            <a:spLocks noChangeArrowheads="1"/>
          </p:cNvSpPr>
          <p:nvPr/>
        </p:nvSpPr>
        <p:spPr bwMode="auto">
          <a:xfrm rot="-5400000">
            <a:off x="6455570" y="4004470"/>
            <a:ext cx="2087563" cy="3095625"/>
          </a:xfrm>
          <a:prstGeom prst="rightArrowCallout">
            <a:avLst>
              <a:gd name="adj1" fmla="val 37072"/>
              <a:gd name="adj2" fmla="val 37072"/>
              <a:gd name="adj3" fmla="val 16667"/>
              <a:gd name="adj4" fmla="val 6666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34173" name="Text Box 29"/>
          <p:cNvSpPr txBox="1">
            <a:spLocks noChangeArrowheads="1"/>
          </p:cNvSpPr>
          <p:nvPr/>
        </p:nvSpPr>
        <p:spPr bwMode="auto">
          <a:xfrm>
            <a:off x="5951538" y="5300664"/>
            <a:ext cx="31686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De x-as toont de waarden voor de beïnvloedende factor.</a:t>
            </a:r>
          </a:p>
        </p:txBody>
      </p:sp>
      <p:sp>
        <p:nvSpPr>
          <p:cNvPr id="134174" name="AutoShape 30"/>
          <p:cNvSpPr>
            <a:spLocks noChangeArrowheads="1"/>
          </p:cNvSpPr>
          <p:nvPr/>
        </p:nvSpPr>
        <p:spPr bwMode="auto">
          <a:xfrm rot="-5400000">
            <a:off x="1847850" y="3140075"/>
            <a:ext cx="3887788" cy="3024188"/>
          </a:xfrm>
          <a:prstGeom prst="rightArrowCallout">
            <a:avLst>
              <a:gd name="adj1" fmla="val 25000"/>
              <a:gd name="adj2" fmla="val 25000"/>
              <a:gd name="adj3" fmla="val 21426"/>
              <a:gd name="adj4" fmla="val 43361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34175" name="Text Box 31"/>
          <p:cNvSpPr txBox="1">
            <a:spLocks noChangeArrowheads="1"/>
          </p:cNvSpPr>
          <p:nvPr/>
        </p:nvSpPr>
        <p:spPr bwMode="auto">
          <a:xfrm>
            <a:off x="2208213" y="4941888"/>
            <a:ext cx="31686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De y-as toont de gevonden waarden voor het onderzochte organisme.</a:t>
            </a:r>
          </a:p>
        </p:txBody>
      </p:sp>
      <p:sp>
        <p:nvSpPr>
          <p:cNvPr id="134182" name="AutoShape 38"/>
          <p:cNvSpPr>
            <a:spLocks noChangeArrowheads="1"/>
          </p:cNvSpPr>
          <p:nvPr/>
        </p:nvSpPr>
        <p:spPr bwMode="auto">
          <a:xfrm rot="-5400000">
            <a:off x="4223545" y="3572670"/>
            <a:ext cx="2519363" cy="3527425"/>
          </a:xfrm>
          <a:prstGeom prst="rightArrowCallout">
            <a:avLst>
              <a:gd name="adj1" fmla="val 35003"/>
              <a:gd name="adj2" fmla="val 35003"/>
              <a:gd name="adj3" fmla="val 16667"/>
              <a:gd name="adj4" fmla="val 6666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34183" name="Text Box 39"/>
          <p:cNvSpPr txBox="1">
            <a:spLocks noChangeArrowheads="1"/>
          </p:cNvSpPr>
          <p:nvPr/>
        </p:nvSpPr>
        <p:spPr bwMode="auto">
          <a:xfrm>
            <a:off x="3648076" y="4941888"/>
            <a:ext cx="36734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/>
              <a:t>Dit punt in de grafiek toont de minimale getolereerde waarde van de beïnvloedende factor.</a:t>
            </a:r>
          </a:p>
        </p:txBody>
      </p:sp>
      <p:sp>
        <p:nvSpPr>
          <p:cNvPr id="134186" name="AutoShape 42"/>
          <p:cNvSpPr>
            <a:spLocks noChangeArrowheads="1"/>
          </p:cNvSpPr>
          <p:nvPr/>
        </p:nvSpPr>
        <p:spPr bwMode="auto">
          <a:xfrm rot="-5400000">
            <a:off x="5663407" y="3572670"/>
            <a:ext cx="2519363" cy="3527425"/>
          </a:xfrm>
          <a:prstGeom prst="rightArrowCallout">
            <a:avLst>
              <a:gd name="adj1" fmla="val 35003"/>
              <a:gd name="adj2" fmla="val 35003"/>
              <a:gd name="adj3" fmla="val 16667"/>
              <a:gd name="adj4" fmla="val 6666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34187" name="Text Box 43"/>
          <p:cNvSpPr txBox="1">
            <a:spLocks noChangeArrowheads="1"/>
          </p:cNvSpPr>
          <p:nvPr/>
        </p:nvSpPr>
        <p:spPr bwMode="auto">
          <a:xfrm>
            <a:off x="5087939" y="4941888"/>
            <a:ext cx="36734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Dit punt in de grafiek toont de maximale getolereerde waarde van de beïnvloedende factor.</a:t>
            </a:r>
          </a:p>
        </p:txBody>
      </p:sp>
      <p:sp>
        <p:nvSpPr>
          <p:cNvPr id="134188" name="AutoShape 44"/>
          <p:cNvSpPr>
            <a:spLocks noChangeArrowheads="1"/>
          </p:cNvSpPr>
          <p:nvPr/>
        </p:nvSpPr>
        <p:spPr bwMode="auto">
          <a:xfrm rot="-5400000">
            <a:off x="4944270" y="3715545"/>
            <a:ext cx="2519363" cy="3241675"/>
          </a:xfrm>
          <a:prstGeom prst="rightArrowCallout">
            <a:avLst>
              <a:gd name="adj1" fmla="val 32168"/>
              <a:gd name="adj2" fmla="val 32168"/>
              <a:gd name="adj3" fmla="val 16667"/>
              <a:gd name="adj4" fmla="val 6666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34189" name="Text Box 45"/>
          <p:cNvSpPr txBox="1">
            <a:spLocks noChangeArrowheads="1"/>
          </p:cNvSpPr>
          <p:nvPr/>
        </p:nvSpPr>
        <p:spPr bwMode="auto">
          <a:xfrm>
            <a:off x="4511675" y="4941888"/>
            <a:ext cx="33845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400"/>
              <a:t>Op dit punt in de grafiek zijn de waarden van de beïnvloedende factor het gunstigst.</a:t>
            </a:r>
          </a:p>
        </p:txBody>
      </p:sp>
    </p:spTree>
    <p:extLst>
      <p:ext uri="{BB962C8B-B14F-4D97-AF65-F5344CB8AC3E}">
        <p14:creationId xmlns:p14="http://schemas.microsoft.com/office/powerpoint/2010/main" val="108805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72" grpId="0" animBg="1"/>
      <p:bldP spid="134172" grpId="1" animBg="1"/>
      <p:bldP spid="134173" grpId="0"/>
      <p:bldP spid="134173" grpId="1"/>
      <p:bldP spid="134174" grpId="0" animBg="1"/>
      <p:bldP spid="134174" grpId="1" animBg="1"/>
      <p:bldP spid="134175" grpId="0"/>
      <p:bldP spid="134175" grpId="1"/>
      <p:bldP spid="134182" grpId="0" animBg="1"/>
      <p:bldP spid="134182" grpId="1" animBg="1"/>
      <p:bldP spid="134183" grpId="0"/>
      <p:bldP spid="134183" grpId="1"/>
      <p:bldP spid="134186" grpId="0" animBg="1"/>
      <p:bldP spid="134186" grpId="1" animBg="1"/>
      <p:bldP spid="134187" grpId="0"/>
      <p:bldP spid="134187" grpId="1"/>
      <p:bldP spid="134188" grpId="0" animBg="1"/>
      <p:bldP spid="134188" grpId="1" animBg="1"/>
      <p:bldP spid="134189" grpId="0"/>
      <p:bldP spid="13418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 descr="230401optimumkrom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6988" y="404814"/>
            <a:ext cx="7129462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1992313" y="5734050"/>
            <a:ext cx="82296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400" i="1">
                <a:solidFill>
                  <a:schemeClr val="tx2"/>
                </a:solidFill>
              </a:rPr>
              <a:t>Een optimumkromme voor de invloed van één milieufactor op de overlevingskans van één soort organisme.</a:t>
            </a:r>
          </a:p>
        </p:txBody>
      </p:sp>
    </p:spTree>
    <p:extLst>
      <p:ext uri="{BB962C8B-B14F-4D97-AF65-F5344CB8AC3E}">
        <p14:creationId xmlns:p14="http://schemas.microsoft.com/office/powerpoint/2010/main" val="28349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230402toleran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913" y="333376"/>
            <a:ext cx="63373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992313" y="5734050"/>
            <a:ext cx="82296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400" i="1">
                <a:solidFill>
                  <a:schemeClr val="tx2"/>
                </a:solidFill>
              </a:rPr>
              <a:t>Een optimumkromme voor de invloed van één milieufactor op de overlevingskansen van vier verschillende soorten organismen (a, b,c en d).</a:t>
            </a:r>
          </a:p>
        </p:txBody>
      </p:sp>
    </p:spTree>
    <p:extLst>
      <p:ext uri="{BB962C8B-B14F-4D97-AF65-F5344CB8AC3E}">
        <p14:creationId xmlns:p14="http://schemas.microsoft.com/office/powerpoint/2010/main" val="15207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Aanpassingen bij planten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18488" cy="4525963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Planten zijn aangepast aan de biotoop waarin ze leven  (</a:t>
            </a:r>
            <a:r>
              <a:rPr lang="nl-NL" altLang="nl-NL" dirty="0" smtClean="0">
                <a:hlinkClick r:id="rId2"/>
              </a:rPr>
              <a:t>Life – </a:t>
            </a:r>
            <a:r>
              <a:rPr lang="nl-NL" altLang="nl-NL" dirty="0" err="1" smtClean="0">
                <a:hlinkClick r:id="rId2"/>
              </a:rPr>
              <a:t>Plants</a:t>
            </a:r>
            <a:r>
              <a:rPr lang="nl-NL" altLang="nl-NL" dirty="0" smtClean="0">
                <a:hlinkClick r:id="rId2"/>
              </a:rPr>
              <a:t> – 4:00, 33:40</a:t>
            </a:r>
            <a:r>
              <a:rPr lang="nl-NL" altLang="nl-NL" dirty="0" smtClean="0"/>
              <a:t>)</a:t>
            </a:r>
          </a:p>
          <a:p>
            <a:pPr eaLnBrk="1" hangingPunct="1"/>
            <a:r>
              <a:rPr lang="nl-NL" altLang="nl-NL" dirty="0" smtClean="0"/>
              <a:t>Planten vertonen aanpassingen om:</a:t>
            </a:r>
          </a:p>
          <a:p>
            <a:pPr lvl="2" eaLnBrk="1" hangingPunct="1">
              <a:buFontTx/>
              <a:buNone/>
            </a:pPr>
            <a:r>
              <a:rPr lang="nl-NL" altLang="nl-NL" sz="3200" dirty="0"/>
              <a:t>- periodes van kou te overleven</a:t>
            </a:r>
          </a:p>
          <a:p>
            <a:pPr lvl="2" eaLnBrk="1" hangingPunct="1">
              <a:buFontTx/>
              <a:buNone/>
            </a:pPr>
            <a:r>
              <a:rPr lang="nl-NL" altLang="nl-NL" sz="3200" dirty="0"/>
              <a:t>- droogte te overleven</a:t>
            </a:r>
          </a:p>
          <a:p>
            <a:pPr lvl="2" eaLnBrk="1" hangingPunct="1">
              <a:buFontTx/>
              <a:buNone/>
            </a:pPr>
            <a:r>
              <a:rPr lang="nl-NL" altLang="nl-NL" sz="3200" dirty="0"/>
              <a:t>- bestuiving te laten plaatsvinden</a:t>
            </a:r>
          </a:p>
          <a:p>
            <a:pPr lvl="2" eaLnBrk="1" hangingPunct="1">
              <a:buFontTx/>
              <a:buNone/>
            </a:pPr>
            <a:r>
              <a:rPr lang="nl-NL" altLang="nl-NL" sz="3200" dirty="0"/>
              <a:t>- vruchten en zaden te (laten) verspreiden</a:t>
            </a:r>
          </a:p>
        </p:txBody>
      </p:sp>
    </p:spTree>
    <p:extLst>
      <p:ext uri="{BB962C8B-B14F-4D97-AF65-F5344CB8AC3E}">
        <p14:creationId xmlns:p14="http://schemas.microsoft.com/office/powerpoint/2010/main" val="24923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>
                <a:solidFill>
                  <a:schemeClr val="accent1"/>
                </a:solidFill>
              </a:rPr>
              <a:t>Ecologie bestudeert de relaties tussen organismen onderling en hun abiotische milieufactoren</a:t>
            </a:r>
            <a:br>
              <a:rPr lang="nl-NL" altLang="nl-NL" dirty="0">
                <a:solidFill>
                  <a:schemeClr val="accent1"/>
                </a:solidFill>
              </a:rPr>
            </a:br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069" y="1855755"/>
            <a:ext cx="7739270" cy="435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44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4400">
                <a:solidFill>
                  <a:schemeClr val="tx2"/>
                </a:solidFill>
              </a:rPr>
              <a:t>Roos van Jericho</a:t>
            </a:r>
          </a:p>
        </p:txBody>
      </p:sp>
      <p:pic>
        <p:nvPicPr>
          <p:cNvPr id="241669" name="Picture 5" descr="rose-de-jeric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338" y="1628775"/>
            <a:ext cx="4005262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1919289" y="4941889"/>
            <a:ext cx="83534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400" i="1">
                <a:solidFill>
                  <a:schemeClr val="tx2"/>
                </a:solidFill>
              </a:rPr>
              <a:t>De roos van Jericho komt oorspronkelijk uit de Chihuahua-woestijn in het grensgebied tussen Mexico en de Verenigde Staten. Het is een plant met een bijzonder kleine behoefte aan water.</a:t>
            </a:r>
          </a:p>
        </p:txBody>
      </p:sp>
      <p:pic>
        <p:nvPicPr>
          <p:cNvPr id="241671" name="Picture 7" descr="eng_pl_Rose-of-jericho-2_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1628775"/>
            <a:ext cx="4392613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1774825" y="1628776"/>
            <a:ext cx="1898650" cy="366713"/>
          </a:xfrm>
          <a:prstGeom prst="rect">
            <a:avLst/>
          </a:prstGeom>
          <a:solidFill>
            <a:srgbClr val="D5965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 i="1"/>
              <a:t>Tijdens droogte</a:t>
            </a: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6383339" y="1628776"/>
            <a:ext cx="1584325" cy="366713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 i="1"/>
              <a:t>Na regenval</a:t>
            </a:r>
          </a:p>
        </p:txBody>
      </p:sp>
    </p:spTree>
    <p:extLst>
      <p:ext uri="{BB962C8B-B14F-4D97-AF65-F5344CB8AC3E}">
        <p14:creationId xmlns:p14="http://schemas.microsoft.com/office/powerpoint/2010/main" val="14036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6" name="Picture 4" descr="nopal_cac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575" y="2266950"/>
            <a:ext cx="5545138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1847851" y="1412876"/>
            <a:ext cx="4824413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400" i="1">
                <a:solidFill>
                  <a:schemeClr val="tx2"/>
                </a:solidFill>
              </a:rPr>
              <a:t>Cactussen zijn zonplanten. Het oppervlak van de bladeren (doorns) is verkleind. De stengel kan veel water vasthouden. Cactussen hebben een groot wortelstelsel waarmee snel veel water kan worden opgenomen.</a:t>
            </a:r>
          </a:p>
        </p:txBody>
      </p:sp>
      <p:sp>
        <p:nvSpPr>
          <p:cNvPr id="9220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 smtClean="0"/>
              <a:t>Cactussen</a:t>
            </a:r>
          </a:p>
        </p:txBody>
      </p:sp>
    </p:spTree>
    <p:extLst>
      <p:ext uri="{BB962C8B-B14F-4D97-AF65-F5344CB8AC3E}">
        <p14:creationId xmlns:p14="http://schemas.microsoft.com/office/powerpoint/2010/main" val="22856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992313" y="6021389"/>
            <a:ext cx="822960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400" i="1">
                <a:solidFill>
                  <a:schemeClr val="tx2"/>
                </a:solidFill>
              </a:rPr>
              <a:t>Verschillende soorten cactussen.</a:t>
            </a:r>
          </a:p>
        </p:txBody>
      </p:sp>
      <p:pic>
        <p:nvPicPr>
          <p:cNvPr id="232453" name="Picture 5" descr="Barrel_cactus_with_a_vie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225" y="260350"/>
            <a:ext cx="25161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4" name="Picture 6" descr="cacti-saguaro-crested-sonora-museum-tuc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260350"/>
            <a:ext cx="302577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5" name="Picture 7" descr="Cactu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225" y="3573464"/>
            <a:ext cx="25209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6" name="Picture 8" descr="450px-Starr_070320-5799_Echinopsis_pachano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475" y="2205038"/>
            <a:ext cx="277653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7" name="Picture 9" descr="221416-unusual-variety-of-cactus-with-red-flow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2636838"/>
            <a:ext cx="3008313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8" name="Picture 10" descr="89686869_X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476" y="260351"/>
            <a:ext cx="276066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6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992313" y="6021389"/>
            <a:ext cx="822960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400" i="1">
                <a:solidFill>
                  <a:schemeClr val="tx2"/>
                </a:solidFill>
              </a:rPr>
              <a:t>Verschillende soorten schaduwplanten.</a:t>
            </a:r>
          </a:p>
        </p:txBody>
      </p:sp>
      <p:pic>
        <p:nvPicPr>
          <p:cNvPr id="238597" name="Picture 5" descr="asaru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1" y="2924175"/>
            <a:ext cx="58324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598" name="Picture 6" descr="f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1" y="260350"/>
            <a:ext cx="331152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599" name="Picture 7" descr="haarmosplantj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225" y="260350"/>
            <a:ext cx="2516188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600" name="Picture 8" descr="25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839" y="260350"/>
            <a:ext cx="2363787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8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0" name="Picture 4" descr="Euphotic_z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088" y="260350"/>
            <a:ext cx="7416800" cy="55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7104064" y="2492376"/>
            <a:ext cx="2592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 b="1" i="1"/>
              <a:t>Waterlagen waarin zonlicht doordringt.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992313" y="6021389"/>
            <a:ext cx="822960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400" i="1">
                <a:solidFill>
                  <a:schemeClr val="tx2"/>
                </a:solidFill>
              </a:rPr>
              <a:t>Zonlicht dringt moeilijk in water door.</a:t>
            </a:r>
          </a:p>
        </p:txBody>
      </p:sp>
    </p:spTree>
    <p:extLst>
      <p:ext uri="{BB962C8B-B14F-4D97-AF65-F5344CB8AC3E}">
        <p14:creationId xmlns:p14="http://schemas.microsoft.com/office/powerpoint/2010/main" val="9637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water-hyacinth-on-arri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2400" y="1422400"/>
            <a:ext cx="54356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1919289" y="4149726"/>
            <a:ext cx="4537075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400" i="1">
                <a:solidFill>
                  <a:schemeClr val="tx2"/>
                </a:solidFill>
              </a:rPr>
              <a:t>De waterhyacint heeft holle stengels zodat de plant blijft drijven. De wortels van de plant hangen los in het water.</a:t>
            </a:r>
          </a:p>
        </p:txBody>
      </p:sp>
      <p:sp>
        <p:nvSpPr>
          <p:cNvPr id="18436" name="Rectangle 12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4400">
                <a:solidFill>
                  <a:schemeClr val="tx2"/>
                </a:solidFill>
              </a:rPr>
              <a:t>Waterhyacinten</a:t>
            </a:r>
          </a:p>
        </p:txBody>
      </p:sp>
    </p:spTree>
    <p:extLst>
      <p:ext uri="{BB962C8B-B14F-4D97-AF65-F5344CB8AC3E}">
        <p14:creationId xmlns:p14="http://schemas.microsoft.com/office/powerpoint/2010/main" val="6683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6" name="Picture 4" descr="hippo-water-hyacinth-mana-p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4" y="3357563"/>
            <a:ext cx="3887787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7" name="Picture 5" descr="waterhyacint-china-3-450x29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1" y="3357563"/>
            <a:ext cx="4176713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9" name="Picture 7" descr="IMG_654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1" y="260350"/>
            <a:ext cx="4170363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0" name="Picture 8" descr="jacinth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4" y="260350"/>
            <a:ext cx="3889375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1992313" y="6165850"/>
            <a:ext cx="82296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400" i="1">
                <a:solidFill>
                  <a:schemeClr val="tx2"/>
                </a:solidFill>
              </a:rPr>
              <a:t>De waterhyacint groeit erg snel.</a:t>
            </a:r>
          </a:p>
        </p:txBody>
      </p:sp>
    </p:spTree>
    <p:extLst>
      <p:ext uri="{BB962C8B-B14F-4D97-AF65-F5344CB8AC3E}">
        <p14:creationId xmlns:p14="http://schemas.microsoft.com/office/powerpoint/2010/main" val="31194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6" name="Picture 4" descr="e21di-ys04r-thszm-kkq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063" y="2565400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7" name="Picture 5" descr="Drosera_rotundifolia_lea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676" y="260351"/>
            <a:ext cx="27971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8" name="Picture 6" descr="tumblr_myu1h7pz1H1rpe379o1_5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4365626"/>
            <a:ext cx="26416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9" name="Picture 7" descr="plant-7_1464518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5864" y="260351"/>
            <a:ext cx="291782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0" name="Picture 8" descr="H_chimantensis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675" y="2565400"/>
            <a:ext cx="23558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1" name="Picture 9" descr="carnivorou_hxpv7o3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260351"/>
            <a:ext cx="26400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1992313" y="6021389"/>
            <a:ext cx="822960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400" i="1">
                <a:solidFill>
                  <a:schemeClr val="tx2"/>
                </a:solidFill>
              </a:rPr>
              <a:t>Verschillende soorten vleesetende planten.</a:t>
            </a:r>
          </a:p>
        </p:txBody>
      </p:sp>
    </p:spTree>
    <p:extLst>
      <p:ext uri="{BB962C8B-B14F-4D97-AF65-F5344CB8AC3E}">
        <p14:creationId xmlns:p14="http://schemas.microsoft.com/office/powerpoint/2010/main" val="26594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droomplekken.nl/uploads/thumbs/bonaire/xthumb_Kustlijn2_574x999.jpg.pagespeed.ic.BFPYaw7A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343" y="-15108"/>
            <a:ext cx="10075392" cy="68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 smtClean="0">
                <a:latin typeface="+mj-lt"/>
              </a:rPr>
              <a:t>De niveaus van de ecologie</a:t>
            </a:r>
            <a:endParaRPr lang="nl-NL" sz="32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5" b="99096" l="0" r="100000">
                        <a14:foregroundMark x1="32938" y1="43675" x2="35608" y2="41867"/>
                        <a14:foregroundMark x1="44214" y1="53313" x2="44214" y2="53313"/>
                        <a14:foregroundMark x1="47478" y1="56627" x2="47478" y2="56627"/>
                        <a14:foregroundMark x1="44510" y1="56325" x2="39466" y2="56325"/>
                        <a14:foregroundMark x1="21958" y1="58133" x2="28487" y2="60843"/>
                        <a14:foregroundMark x1="50445" y1="94578" x2="50445" y2="94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2970" y="2780928"/>
            <a:ext cx="32099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682894" y="371703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accent6">
                    <a:lumMod val="75000"/>
                  </a:schemeClr>
                </a:solidFill>
              </a:rPr>
              <a:t>Individu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5" b="99096" l="0" r="100000">
                        <a14:foregroundMark x1="32938" y1="43675" x2="35608" y2="41867"/>
                        <a14:foregroundMark x1="44214" y1="53313" x2="44214" y2="53313"/>
                        <a14:foregroundMark x1="47478" y1="56627" x2="47478" y2="56627"/>
                        <a14:foregroundMark x1="44510" y1="56325" x2="39466" y2="56325"/>
                        <a14:foregroundMark x1="21958" y1="58133" x2="28487" y2="60843"/>
                        <a14:foregroundMark x1="50445" y1="94578" x2="50445" y2="94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370" y="2933328"/>
            <a:ext cx="32099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5" b="99096" l="0" r="100000">
                        <a14:foregroundMark x1="32938" y1="43675" x2="35608" y2="41867"/>
                        <a14:foregroundMark x1="44214" y1="53313" x2="44214" y2="53313"/>
                        <a14:foregroundMark x1="47478" y1="56627" x2="47478" y2="56627"/>
                        <a14:foregroundMark x1="44510" y1="56325" x2="39466" y2="56325"/>
                        <a14:foregroundMark x1="21958" y1="58133" x2="28487" y2="60843"/>
                        <a14:foregroundMark x1="50445" y1="94578" x2="50445" y2="94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7770" y="3085728"/>
            <a:ext cx="32099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5" b="99096" l="0" r="100000">
                        <a14:foregroundMark x1="32938" y1="43675" x2="35608" y2="41867"/>
                        <a14:foregroundMark x1="44214" y1="53313" x2="44214" y2="53313"/>
                        <a14:foregroundMark x1="47478" y1="56627" x2="47478" y2="56627"/>
                        <a14:foregroundMark x1="44510" y1="56325" x2="39466" y2="56325"/>
                        <a14:foregroundMark x1="21958" y1="58133" x2="28487" y2="60843"/>
                        <a14:foregroundMark x1="50445" y1="94578" x2="50445" y2="94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170" y="3238128"/>
            <a:ext cx="32099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5" b="99096" l="0" r="100000">
                        <a14:foregroundMark x1="32938" y1="43675" x2="35608" y2="41867"/>
                        <a14:foregroundMark x1="44214" y1="53313" x2="44214" y2="53313"/>
                        <a14:foregroundMark x1="47478" y1="56627" x2="47478" y2="56627"/>
                        <a14:foregroundMark x1="44510" y1="56325" x2="39466" y2="56325"/>
                        <a14:foregroundMark x1="21958" y1="58133" x2="28487" y2="60843"/>
                        <a14:foregroundMark x1="50445" y1="94578" x2="50445" y2="94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2570" y="3390528"/>
            <a:ext cx="32099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5" b="99096" l="0" r="100000">
                        <a14:foregroundMark x1="32938" y1="43675" x2="35608" y2="41867"/>
                        <a14:foregroundMark x1="44214" y1="53313" x2="44214" y2="53313"/>
                        <a14:foregroundMark x1="47478" y1="56627" x2="47478" y2="56627"/>
                        <a14:foregroundMark x1="44510" y1="56325" x2="39466" y2="56325"/>
                        <a14:foregroundMark x1="21958" y1="58133" x2="28487" y2="60843"/>
                        <a14:foregroundMark x1="50445" y1="94578" x2="50445" y2="94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4970" y="3542928"/>
            <a:ext cx="32099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5" b="99096" l="0" r="100000">
                        <a14:foregroundMark x1="32938" y1="43675" x2="35608" y2="41867"/>
                        <a14:foregroundMark x1="44214" y1="53313" x2="44214" y2="53313"/>
                        <a14:foregroundMark x1="47478" y1="56627" x2="47478" y2="56627"/>
                        <a14:foregroundMark x1="44510" y1="56325" x2="39466" y2="56325"/>
                        <a14:foregroundMark x1="21958" y1="58133" x2="28487" y2="60843"/>
                        <a14:foregroundMark x1="50445" y1="94578" x2="50445" y2="94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7370" y="3695328"/>
            <a:ext cx="32099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5" b="99096" l="0" r="100000">
                        <a14:foregroundMark x1="32938" y1="43675" x2="35608" y2="41867"/>
                        <a14:foregroundMark x1="44214" y1="53313" x2="44214" y2="53313"/>
                        <a14:foregroundMark x1="47478" y1="56627" x2="47478" y2="56627"/>
                        <a14:foregroundMark x1="44510" y1="56325" x2="39466" y2="56325"/>
                        <a14:foregroundMark x1="21958" y1="58133" x2="28487" y2="60843"/>
                        <a14:foregroundMark x1="50445" y1="94578" x2="50445" y2="94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0407" y="2138222"/>
            <a:ext cx="32099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5" b="99096" l="0" r="100000">
                        <a14:foregroundMark x1="32938" y1="43675" x2="35608" y2="41867"/>
                        <a14:foregroundMark x1="44214" y1="53313" x2="44214" y2="53313"/>
                        <a14:foregroundMark x1="47478" y1="56627" x2="47478" y2="56627"/>
                        <a14:foregroundMark x1="44510" y1="56325" x2="39466" y2="56325"/>
                        <a14:foregroundMark x1="21958" y1="58133" x2="28487" y2="60843"/>
                        <a14:foregroundMark x1="50445" y1="94578" x2="50445" y2="94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0818" y="2446889"/>
            <a:ext cx="32099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5" b="99096" l="0" r="100000">
                        <a14:foregroundMark x1="32938" y1="43675" x2="35608" y2="41867"/>
                        <a14:foregroundMark x1="44214" y1="53313" x2="44214" y2="53313"/>
                        <a14:foregroundMark x1="47478" y1="56627" x2="47478" y2="56627"/>
                        <a14:foregroundMark x1="44510" y1="56325" x2="39466" y2="56325"/>
                        <a14:foregroundMark x1="21958" y1="58133" x2="28487" y2="60843"/>
                        <a14:foregroundMark x1="50445" y1="94578" x2="50445" y2="94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122" y="2104091"/>
            <a:ext cx="32099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5" b="99096" l="0" r="100000">
                        <a14:foregroundMark x1="32938" y1="43675" x2="35608" y2="41867"/>
                        <a14:foregroundMark x1="44214" y1="53313" x2="44214" y2="53313"/>
                        <a14:foregroundMark x1="47478" y1="56627" x2="47478" y2="56627"/>
                        <a14:foregroundMark x1="44510" y1="56325" x2="39466" y2="56325"/>
                        <a14:foregroundMark x1="21958" y1="58133" x2="28487" y2="60843"/>
                        <a14:foregroundMark x1="50445" y1="94578" x2="50445" y2="94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6159" y="2569426"/>
            <a:ext cx="32099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5" b="99096" l="0" r="100000">
                        <a14:foregroundMark x1="32938" y1="43675" x2="35608" y2="41867"/>
                        <a14:foregroundMark x1="44214" y1="53313" x2="44214" y2="53313"/>
                        <a14:foregroundMark x1="47478" y1="56627" x2="47478" y2="56627"/>
                        <a14:foregroundMark x1="44510" y1="56325" x2="39466" y2="56325"/>
                        <a14:foregroundMark x1="21958" y1="58133" x2="28487" y2="60843"/>
                        <a14:foregroundMark x1="50445" y1="94578" x2="50445" y2="94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0007" y="2747822"/>
            <a:ext cx="32099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5" b="99096" l="0" r="100000">
                        <a14:foregroundMark x1="32938" y1="43675" x2="35608" y2="41867"/>
                        <a14:foregroundMark x1="44214" y1="53313" x2="44214" y2="53313"/>
                        <a14:foregroundMark x1="47478" y1="56627" x2="47478" y2="56627"/>
                        <a14:foregroundMark x1="44510" y1="56325" x2="39466" y2="56325"/>
                        <a14:foregroundMark x1="21958" y1="58133" x2="28487" y2="60843"/>
                        <a14:foregroundMark x1="50445" y1="94578" x2="50445" y2="94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7532" y="2559223"/>
            <a:ext cx="32099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063553" y="5124079"/>
            <a:ext cx="2409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B0F0"/>
                </a:solidFill>
              </a:rPr>
              <a:t>Populatie</a:t>
            </a:r>
          </a:p>
        </p:txBody>
      </p:sp>
      <p:pic>
        <p:nvPicPr>
          <p:cNvPr id="1028" name="Picture 4" descr="http://www.dikw.nl/wp-content/uploads/dikwBoo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307" y="2348766"/>
            <a:ext cx="3899263" cy="389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www.dikw.nl/wp-content/uploads/dikwBoo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7273" y="1072416"/>
            <a:ext cx="3899263" cy="389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dikw.nl/wp-content/uploads/dikwBoo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3733" y="3105119"/>
            <a:ext cx="3899263" cy="389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DbCnVuvaq6s/URKyOL36h6I/AAAAAAAARy0/LHtH0mRCoyU/s1600/LilacBird2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251" y="313024"/>
            <a:ext cx="1843036" cy="22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://4.bp.blogspot.com/-DbCnVuvaq6s/URKyOL36h6I/AAAAAAAARy0/LHtH0mRCoyU/s1600/LilacBird2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2894" y="739648"/>
            <a:ext cx="1843036" cy="22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://4.bp.blogspot.com/-DbCnVuvaq6s/URKyOL36h6I/AAAAAAAARy0/LHtH0mRCoyU/s1600/LilacBird2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095" y="803330"/>
            <a:ext cx="1843036" cy="22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://4.bp.blogspot.com/-DbCnVuvaq6s/URKyOL36h6I/AAAAAAAARy0/LHtH0mRCoyU/s1600/LilacBird2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6911" y="1406666"/>
            <a:ext cx="1843036" cy="22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www.dikw.nl/wp-content/uploads/dikwBoo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5405" y="3607871"/>
            <a:ext cx="3899263" cy="389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://4.bp.blogspot.com/-DbCnVuvaq6s/URKyOL36h6I/AAAAAAAARy0/LHtH0mRCoyU/s1600/LilacBird2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613" y="3187773"/>
            <a:ext cx="1843036" cy="22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kstvak 25"/>
          <p:cNvSpPr txBox="1"/>
          <p:nvPr/>
        </p:nvSpPr>
        <p:spPr>
          <a:xfrm>
            <a:off x="7682894" y="6095628"/>
            <a:ext cx="6930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Ecosysteem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1653209" y="5968054"/>
            <a:ext cx="488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Levensgemeenschap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68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0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6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1071154" y="1220769"/>
            <a:ext cx="10515600" cy="1325563"/>
          </a:xfrm>
        </p:spPr>
        <p:txBody>
          <a:bodyPr/>
          <a:lstStyle/>
          <a:p>
            <a:pPr algn="l"/>
            <a:r>
              <a:rPr lang="nl-NL" altLang="nl-NL" sz="2800" b="1" u="sng" dirty="0">
                <a:latin typeface="+mn-lt"/>
              </a:rPr>
              <a:t>Biotoop</a:t>
            </a:r>
            <a:r>
              <a:rPr lang="nl-NL" altLang="nl-NL" sz="2800" dirty="0">
                <a:latin typeface="+mn-lt"/>
              </a:rPr>
              <a:t> – alle </a:t>
            </a:r>
            <a:r>
              <a:rPr lang="nl-NL" altLang="nl-NL" sz="2800" i="1" dirty="0">
                <a:latin typeface="+mn-lt"/>
              </a:rPr>
              <a:t>abiotische</a:t>
            </a:r>
            <a:r>
              <a:rPr lang="nl-NL" altLang="nl-NL" sz="2800" dirty="0">
                <a:latin typeface="+mn-lt"/>
              </a:rPr>
              <a:t> factoren in een </a:t>
            </a:r>
            <a:r>
              <a:rPr lang="nl-NL" altLang="nl-NL" sz="2800" dirty="0" smtClean="0">
                <a:latin typeface="+mn-lt"/>
              </a:rPr>
              <a:t>gebied</a:t>
            </a:r>
            <a:endParaRPr lang="nl-NL" altLang="nl-NL" sz="2800" dirty="0">
              <a:latin typeface="+mn-lt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071154" y="2546332"/>
            <a:ext cx="87311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800" b="1" u="sng" dirty="0">
                <a:solidFill>
                  <a:srgbClr val="FF0000"/>
                </a:solidFill>
              </a:rPr>
              <a:t>Levensgemeenschap</a:t>
            </a:r>
            <a:r>
              <a:rPr lang="nl-NL" altLang="nl-NL" sz="2800" b="1" u="sng" dirty="0"/>
              <a:t> </a:t>
            </a:r>
            <a:r>
              <a:rPr lang="nl-NL" altLang="nl-NL" sz="2800" b="1" dirty="0"/>
              <a:t>-</a:t>
            </a:r>
            <a:r>
              <a:rPr lang="nl-NL" altLang="nl-NL" sz="2800" dirty="0"/>
              <a:t> alle </a:t>
            </a:r>
            <a:r>
              <a:rPr lang="nl-NL" altLang="nl-NL" sz="2800" i="1" dirty="0"/>
              <a:t>biotische</a:t>
            </a:r>
            <a:r>
              <a:rPr lang="nl-NL" altLang="nl-NL" sz="2800" dirty="0"/>
              <a:t> factoren in een gebied</a:t>
            </a:r>
          </a:p>
          <a:p>
            <a:r>
              <a:rPr lang="nl-NL" altLang="nl-NL" sz="2800" dirty="0"/>
              <a:t>				(dus alle populaties)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071154" y="3709445"/>
            <a:ext cx="8625296" cy="265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 b="1" u="sng" dirty="0" smtClean="0">
                <a:solidFill>
                  <a:schemeClr val="accent4"/>
                </a:solidFill>
              </a:rPr>
              <a:t>Ecosysteem</a:t>
            </a:r>
            <a:r>
              <a:rPr lang="nl-NL" altLang="nl-NL" sz="2800" dirty="0" smtClean="0">
                <a:solidFill>
                  <a:schemeClr val="accent4"/>
                </a:solidFill>
              </a:rPr>
              <a:t> </a:t>
            </a:r>
            <a:r>
              <a:rPr lang="nl-NL" altLang="nl-NL" sz="2800" dirty="0" smtClean="0"/>
              <a:t>– </a:t>
            </a:r>
            <a:r>
              <a:rPr lang="nl-NL" altLang="nl-NL" sz="2800" dirty="0"/>
              <a:t>gebied waarin de biotische en abiotische factoren een eenheid vormen</a:t>
            </a:r>
          </a:p>
          <a:p>
            <a:pPr>
              <a:spcBef>
                <a:spcPct val="50000"/>
              </a:spcBef>
            </a:pPr>
            <a:r>
              <a:rPr lang="nl-NL" altLang="nl-NL" sz="2800" i="1" dirty="0" smtClean="0"/>
              <a:t>	Woestijn </a:t>
            </a:r>
            <a:r>
              <a:rPr lang="nl-NL" altLang="nl-NL" sz="2800" i="1" dirty="0"/>
              <a:t>– berggebied – oceaan – meer – weiland – </a:t>
            </a:r>
            <a:r>
              <a:rPr lang="nl-NL" altLang="nl-NL" sz="2800" i="1" dirty="0" smtClean="0"/>
              <a:t>	sloot </a:t>
            </a:r>
            <a:r>
              <a:rPr lang="nl-NL" altLang="nl-NL" sz="2800" i="1" dirty="0"/>
              <a:t>enz.</a:t>
            </a:r>
          </a:p>
          <a:p>
            <a:pPr>
              <a:spcBef>
                <a:spcPct val="50000"/>
              </a:spcBef>
            </a:pPr>
            <a:endParaRPr lang="nl-NL" altLang="nl-NL" sz="2800" dirty="0"/>
          </a:p>
        </p:txBody>
      </p:sp>
      <p:sp>
        <p:nvSpPr>
          <p:cNvPr id="5" name="Titel 5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Niveaus van de ecologie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5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9007" y="-249328"/>
            <a:ext cx="3962400" cy="698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28207" y="3245553"/>
            <a:ext cx="4572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altLang="nl-NL" sz="2000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endParaRPr lang="nl-NL" altLang="nl-NL" sz="20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nl-NL" altLang="nl-NL" sz="2000" dirty="0" smtClean="0">
                <a:solidFill>
                  <a:srgbClr val="0070C0"/>
                </a:solidFill>
              </a:rPr>
              <a:t>De pijlen wijzen altijd naar ‘de buik’.</a:t>
            </a:r>
            <a:endParaRPr lang="nl-NL" altLang="nl-NL" sz="2000" dirty="0">
              <a:solidFill>
                <a:srgbClr val="0070C0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84046" y="5886285"/>
            <a:ext cx="50877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000" dirty="0">
                <a:solidFill>
                  <a:schemeClr val="accent6"/>
                </a:solidFill>
              </a:rPr>
              <a:t>Elke voedselketen begint met een </a:t>
            </a:r>
            <a:r>
              <a:rPr lang="nl-NL" altLang="nl-NL" sz="2000" dirty="0" smtClean="0">
                <a:solidFill>
                  <a:schemeClr val="accent6"/>
                </a:solidFill>
              </a:rPr>
              <a:t>plant!</a:t>
            </a:r>
            <a:endParaRPr lang="nl-NL" altLang="nl-NL" sz="2000" dirty="0">
              <a:solidFill>
                <a:schemeClr val="accent6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8249423" y="1287652"/>
            <a:ext cx="2749503" cy="101566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altLang="nl-NL" sz="2000" dirty="0" smtClean="0">
                <a:latin typeface="+mj-lt"/>
              </a:rPr>
              <a:t>Een voedselketen is een reeks van eten en gegeten worden.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5908" y="249049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rgbClr val="0070C0"/>
                </a:solidFill>
              </a:rPr>
              <a:t>Voedselketen</a:t>
            </a:r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57" y="465843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Voedselketen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4" name="Picture 4" descr="http://www.wimsweb.nl/kdn/pictures/kdn-biologie-wormen-fig07-voedselketen-met-wo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752" y="1037343"/>
            <a:ext cx="3312368" cy="560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3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753600" cy="723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13955" y="332559"/>
            <a:ext cx="293914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4400" dirty="0" err="1">
                <a:solidFill>
                  <a:srgbClr val="0070C0"/>
                </a:solidFill>
                <a:latin typeface="+mj-lt"/>
              </a:rPr>
              <a:t>Voedselweb</a:t>
            </a:r>
            <a:endParaRPr lang="nl-NL" altLang="nl-NL" sz="40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45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063751" y="404813"/>
            <a:ext cx="8353425" cy="5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400" b="1" dirty="0">
                <a:solidFill>
                  <a:schemeClr val="accent6"/>
                </a:solidFill>
              </a:rPr>
              <a:t>Producenten – planten</a:t>
            </a:r>
            <a:r>
              <a:rPr lang="nl-NL" altLang="nl-NL" dirty="0"/>
              <a:t/>
            </a:r>
            <a:br>
              <a:rPr lang="nl-NL" altLang="nl-NL" dirty="0"/>
            </a:br>
            <a:r>
              <a:rPr lang="nl-NL" altLang="nl-NL" dirty="0"/>
              <a:t>		Zij </a:t>
            </a:r>
            <a:r>
              <a:rPr lang="nl-NL" altLang="nl-NL" u="sng" dirty="0"/>
              <a:t>produceren</a:t>
            </a:r>
            <a:r>
              <a:rPr lang="nl-NL" altLang="nl-NL" dirty="0"/>
              <a:t> de energierijke organische stoffen 			uit anorganische stoffen </a:t>
            </a:r>
          </a:p>
          <a:p>
            <a:pPr>
              <a:spcBef>
                <a:spcPct val="50000"/>
              </a:spcBef>
            </a:pPr>
            <a:endParaRPr lang="nl-NL" altLang="nl-NL" dirty="0"/>
          </a:p>
          <a:p>
            <a:pPr>
              <a:spcBef>
                <a:spcPct val="50000"/>
              </a:spcBef>
            </a:pPr>
            <a:r>
              <a:rPr lang="nl-NL" altLang="nl-NL" sz="2400" b="1" dirty="0">
                <a:solidFill>
                  <a:schemeClr val="accent5"/>
                </a:solidFill>
              </a:rPr>
              <a:t>Consumenten – </a:t>
            </a:r>
            <a:r>
              <a:rPr lang="nl-NL" altLang="nl-NL" sz="2400" b="1" dirty="0" smtClean="0">
                <a:solidFill>
                  <a:schemeClr val="accent5"/>
                </a:solidFill>
              </a:rPr>
              <a:t>planteneters</a:t>
            </a:r>
            <a:r>
              <a:rPr lang="nl-NL" altLang="nl-NL" sz="2400" b="1" dirty="0">
                <a:solidFill>
                  <a:schemeClr val="accent5"/>
                </a:solidFill>
              </a:rPr>
              <a:t>, vleeseters en alleseters</a:t>
            </a:r>
            <a:r>
              <a:rPr lang="nl-NL" altLang="nl-NL" dirty="0"/>
              <a:t/>
            </a:r>
            <a:br>
              <a:rPr lang="nl-NL" altLang="nl-NL" dirty="0"/>
            </a:br>
            <a:r>
              <a:rPr lang="nl-NL" altLang="nl-NL" dirty="0"/>
              <a:t>		Zij </a:t>
            </a:r>
            <a:r>
              <a:rPr lang="nl-NL" altLang="nl-NL" u="sng" dirty="0"/>
              <a:t>consumeren</a:t>
            </a:r>
            <a:r>
              <a:rPr lang="nl-NL" altLang="nl-NL" dirty="0"/>
              <a:t> energierijke organische stoffen</a:t>
            </a:r>
            <a:br>
              <a:rPr lang="nl-NL" altLang="nl-NL" dirty="0"/>
            </a:br>
            <a:r>
              <a:rPr lang="nl-NL" altLang="nl-NL" dirty="0"/>
              <a:t>		</a:t>
            </a:r>
            <a:r>
              <a:rPr lang="nl-NL" altLang="nl-NL" dirty="0" smtClean="0"/>
              <a:t>Consumenten van de </a:t>
            </a:r>
            <a:r>
              <a:rPr lang="nl-NL" altLang="nl-NL" dirty="0" smtClean="0">
                <a:solidFill>
                  <a:schemeClr val="accent1"/>
                </a:solidFill>
              </a:rPr>
              <a:t>eerste orde….</a:t>
            </a:r>
            <a:r>
              <a:rPr lang="nl-NL" altLang="nl-NL" dirty="0" smtClean="0"/>
              <a:t/>
            </a:r>
            <a:br>
              <a:rPr lang="nl-NL" altLang="nl-NL" dirty="0" smtClean="0"/>
            </a:br>
            <a:r>
              <a:rPr lang="nl-NL" altLang="nl-NL" dirty="0" smtClean="0"/>
              <a:t>		Consumenten van de </a:t>
            </a:r>
            <a:r>
              <a:rPr lang="nl-NL" altLang="nl-NL" dirty="0" smtClean="0">
                <a:solidFill>
                  <a:srgbClr val="FF0000"/>
                </a:solidFill>
              </a:rPr>
              <a:t>tweede orde </a:t>
            </a:r>
            <a:r>
              <a:rPr lang="nl-NL" altLang="nl-NL" dirty="0" smtClean="0"/>
              <a:t>….</a:t>
            </a:r>
            <a:br>
              <a:rPr lang="nl-NL" altLang="nl-NL" dirty="0" smtClean="0"/>
            </a:br>
            <a:r>
              <a:rPr lang="nl-NL" altLang="nl-NL" dirty="0" smtClean="0"/>
              <a:t>		Consumenten van de </a:t>
            </a:r>
            <a:r>
              <a:rPr lang="nl-NL" altLang="nl-NL" dirty="0" smtClean="0">
                <a:solidFill>
                  <a:srgbClr val="7030A0"/>
                </a:solidFill>
              </a:rPr>
              <a:t>derde orde</a:t>
            </a:r>
            <a:r>
              <a:rPr lang="nl-NL" altLang="nl-NL" dirty="0" smtClean="0"/>
              <a:t>……</a:t>
            </a:r>
          </a:p>
          <a:p>
            <a:pPr>
              <a:spcBef>
                <a:spcPct val="50000"/>
              </a:spcBef>
            </a:pPr>
            <a:endParaRPr lang="nl-NL" altLang="nl-NL" dirty="0" smtClean="0"/>
          </a:p>
          <a:p>
            <a:pPr>
              <a:spcBef>
                <a:spcPct val="50000"/>
              </a:spcBef>
            </a:pPr>
            <a:r>
              <a:rPr lang="nl-NL" altLang="nl-NL" sz="2400" b="1" dirty="0" err="1" smtClean="0">
                <a:solidFill>
                  <a:schemeClr val="accent4">
                    <a:lumMod val="75000"/>
                  </a:schemeClr>
                </a:solidFill>
              </a:rPr>
              <a:t>Reducenten</a:t>
            </a:r>
            <a:r>
              <a:rPr lang="nl-NL" altLang="nl-NL" sz="24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nl-NL" altLang="nl-NL" sz="2400" b="1" dirty="0">
                <a:solidFill>
                  <a:schemeClr val="accent4">
                    <a:lumMod val="75000"/>
                  </a:schemeClr>
                </a:solidFill>
              </a:rPr>
              <a:t>- schimmels en bacteriën</a:t>
            </a:r>
            <a:r>
              <a:rPr lang="nl-NL" altLang="nl-NL" dirty="0"/>
              <a:t/>
            </a:r>
            <a:br>
              <a:rPr lang="nl-NL" altLang="nl-NL" dirty="0"/>
            </a:br>
            <a:r>
              <a:rPr lang="nl-NL" altLang="nl-NL" dirty="0"/>
              <a:t>		Zij zetten de resten van dode dieren en planten 			</a:t>
            </a:r>
            <a:r>
              <a:rPr lang="nl-NL" altLang="nl-NL" dirty="0" smtClean="0"/>
              <a:t>	weer </a:t>
            </a:r>
            <a:r>
              <a:rPr lang="nl-NL" altLang="nl-NL" dirty="0"/>
              <a:t>om in anorganische stoffen. Hierdoor komen 			de mineralen weer vrij voor de </a:t>
            </a:r>
            <a:r>
              <a:rPr lang="nl-NL" altLang="nl-NL" dirty="0" smtClean="0"/>
              <a:t>producenten. Staan niet in een 		</a:t>
            </a:r>
            <a:r>
              <a:rPr lang="nl-NL" altLang="nl-NL" dirty="0" err="1" smtClean="0"/>
              <a:t>voedselweb</a:t>
            </a:r>
            <a:r>
              <a:rPr lang="nl-NL" altLang="nl-NL" dirty="0" smtClean="0"/>
              <a:t>.</a:t>
            </a:r>
            <a:endParaRPr lang="nl-NL" altLang="nl-NL" dirty="0"/>
          </a:p>
          <a:p>
            <a:pPr>
              <a:spcBef>
                <a:spcPct val="50000"/>
              </a:spcBef>
            </a:pP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50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667</Words>
  <Application>Microsoft Office PowerPoint</Application>
  <PresentationFormat>Breedbeeld</PresentationFormat>
  <Paragraphs>141</Paragraphs>
  <Slides>37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4" baseType="lpstr">
      <vt:lpstr>Microsoft YaHei</vt:lpstr>
      <vt:lpstr>Arial</vt:lpstr>
      <vt:lpstr>Calibri</vt:lpstr>
      <vt:lpstr>Calibri Light</vt:lpstr>
      <vt:lpstr>Mangal</vt:lpstr>
      <vt:lpstr>StarSymbol</vt:lpstr>
      <vt:lpstr>Kantoorthema</vt:lpstr>
      <vt:lpstr>PowerPoint-presentatie</vt:lpstr>
      <vt:lpstr>PowerPoint-presentatie</vt:lpstr>
      <vt:lpstr>Ecologie bestudeert de relaties tussen organismen onderling en hun abiotische milieufactoren </vt:lpstr>
      <vt:lpstr>PowerPoint-presentatie</vt:lpstr>
      <vt:lpstr>Biotoop – alle abiotische factoren in een gebied</vt:lpstr>
      <vt:lpstr>PowerPoint-presentatie</vt:lpstr>
      <vt:lpstr>Voedselketen</vt:lpstr>
      <vt:lpstr>PowerPoint-presentatie</vt:lpstr>
      <vt:lpstr>PowerPoint-presentatie</vt:lpstr>
      <vt:lpstr>PowerPoint-presentatie</vt:lpstr>
      <vt:lpstr>PowerPoint-presentatie</vt:lpstr>
      <vt:lpstr>Kringlopen</vt:lpstr>
      <vt:lpstr>De koolstofkringloop</vt:lpstr>
      <vt:lpstr>De koolstofkringloop</vt:lpstr>
      <vt:lpstr>De stikstofkringloop</vt:lpstr>
      <vt:lpstr>De stikstofkringloop</vt:lpstr>
      <vt:lpstr>PowerPoint-presentatie</vt:lpstr>
      <vt:lpstr>Mens en milieu</vt:lpstr>
      <vt:lpstr>Mens en milieu.</vt:lpstr>
      <vt:lpstr>Mens en milieu</vt:lpstr>
      <vt:lpstr>Mens en milieu</vt:lpstr>
      <vt:lpstr>Herhaling basisstof 1</vt:lpstr>
      <vt:lpstr>PowerPoint-presentatie</vt:lpstr>
      <vt:lpstr>PowerPoint-presentatie</vt:lpstr>
      <vt:lpstr>PowerPoint-presentatie</vt:lpstr>
      <vt:lpstr>De optimumkromme verklaard</vt:lpstr>
      <vt:lpstr>PowerPoint-presentatie</vt:lpstr>
      <vt:lpstr>PowerPoint-presentatie</vt:lpstr>
      <vt:lpstr>Aanpassingen bij planten</vt:lpstr>
      <vt:lpstr>PowerPoint-presentatie</vt:lpstr>
      <vt:lpstr>Cactussen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Topuz, F (Filiz)</dc:creator>
  <cp:lastModifiedBy>Topuz, F (Filiz)</cp:lastModifiedBy>
  <cp:revision>3</cp:revision>
  <dcterms:created xsi:type="dcterms:W3CDTF">2016-11-09T09:07:37Z</dcterms:created>
  <dcterms:modified xsi:type="dcterms:W3CDTF">2016-11-09T10:22:10Z</dcterms:modified>
</cp:coreProperties>
</file>